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7" r:id="rId8"/>
    <p:sldId id="271" r:id="rId9"/>
    <p:sldId id="262" r:id="rId10"/>
    <p:sldId id="263" r:id="rId11"/>
    <p:sldId id="264" r:id="rId12"/>
    <p:sldId id="265" r:id="rId13"/>
    <p:sldId id="266" r:id="rId14"/>
    <p:sldId id="272" r:id="rId15"/>
    <p:sldId id="268" r:id="rId16"/>
    <p:sldId id="273" r:id="rId17"/>
    <p:sldId id="270" r:id="rId18"/>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C37"/>
    <a:srgbClr val="1B3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5" autoAdjust="0"/>
    <p:restoredTop sz="96247" autoAdjust="0"/>
  </p:normalViewPr>
  <p:slideViewPr>
    <p:cSldViewPr snapToGrid="0" snapToObjects="1">
      <p:cViewPr varScale="1">
        <p:scale>
          <a:sx n="158" d="100"/>
          <a:sy n="158" d="100"/>
        </p:scale>
        <p:origin x="2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59B42-0577-4A41-98F9-E3BE55F5E6AA}" type="datetimeFigureOut">
              <a:rPr lang="es-PE" smtClean="0"/>
              <a:t>10/11/25</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705C7-B01E-5547-A053-BB5715F02199}" type="slidenum">
              <a:rPr lang="es-PE" smtClean="0"/>
              <a:t>‹Nº›</a:t>
            </a:fld>
            <a:endParaRPr lang="es-PE"/>
          </a:p>
        </p:txBody>
      </p:sp>
    </p:spTree>
    <p:extLst>
      <p:ext uri="{BB962C8B-B14F-4D97-AF65-F5344CB8AC3E}">
        <p14:creationId xmlns:p14="http://schemas.microsoft.com/office/powerpoint/2010/main" val="8126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republica.pe/economia/2023/12/09/euro-6-retrasaria-su-ingreso-al-peru-hasta-octubre-del-2025-petroperu-repsol-minem-nrt-53324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800" dirty="0">
                <a:effectLst/>
                <a:latin typeface="Calibri" panose="020F0502020204030204" pitchFamily="34" charset="0"/>
                <a:ea typeface="Calibri" panose="020F0502020204030204" pitchFamily="34" charset="0"/>
                <a:cs typeface="Times New Roman" panose="02020603050405020304" pitchFamily="18" charset="0"/>
              </a:rPr>
              <a:t>Nuestra solución de urea automotriz, Vistony Air Blue DEF; DEF (Diesel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Exhaust</a:t>
            </a:r>
            <a:r>
              <a:rPr lang="es-PE" sz="1800" dirty="0">
                <a:effectLst/>
                <a:latin typeface="Calibri" panose="020F0502020204030204" pitchFamily="34" charset="0"/>
                <a:ea typeface="Calibri" panose="020F0502020204030204" pitchFamily="34" charset="0"/>
                <a:cs typeface="Times New Roman" panose="02020603050405020304" pitchFamily="18" charset="0"/>
              </a:rPr>
              <a:t> Fluid), es un componente esencial en el sistema de reducción catalítica selectiva (SCR) utilizado en vehículos diésel modernos. Con la evolución de las regulaciones ambientales, especialmente en relación con las emisiones de óxidos de nitrógeno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dirty="0">
                <a:effectLst/>
                <a:latin typeface="Calibri" panose="020F0502020204030204" pitchFamily="34" charset="0"/>
                <a:ea typeface="Calibri" panose="020F0502020204030204" pitchFamily="34" charset="0"/>
                <a:cs typeface="Times New Roman" panose="02020603050405020304" pitchFamily="18" charset="0"/>
              </a:rPr>
              <a:t>), la solución de urea automotriz es una forma efectiva para reducir la contaminación del aire y mejorar la eficiencia del combustible.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800" dirty="0">
                <a:effectLst/>
                <a:latin typeface="Calibri" panose="020F0502020204030204" pitchFamily="34" charset="0"/>
                <a:ea typeface="Calibri" panose="020F0502020204030204" pitchFamily="34" charset="0"/>
                <a:cs typeface="Times New Roman" panose="02020603050405020304" pitchFamily="18" charset="0"/>
              </a:rPr>
              <a:t>Nuestra oferta apunta a reforzar el conocimiento del mercado sobre este producto ya que el nivel de conocimiento técnico no es el adecuado; al reforzar este conocimiento se podrá entender los principales beneficios de la aplicación de nuestro producto:</a:t>
            </a:r>
          </a:p>
          <a:p>
            <a:r>
              <a:rPr lang="es-PE" sz="1800" dirty="0">
                <a:solidFill>
                  <a:srgbClr val="000000"/>
                </a:solidFill>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s-PE" sz="1800" i="1" dirty="0">
                <a:solidFill>
                  <a:srgbClr val="000000"/>
                </a:solidFill>
                <a:effectLst/>
                <a:latin typeface="Calibri" panose="020F0502020204030204" pitchFamily="34" charset="0"/>
                <a:ea typeface="Calibri" panose="020F0502020204030204" pitchFamily="34" charset="0"/>
              </a:rPr>
              <a:t>Reducción de Emisiones: </a:t>
            </a:r>
            <a:r>
              <a:rPr lang="es-PE" sz="1800" dirty="0">
                <a:solidFill>
                  <a:srgbClr val="000000"/>
                </a:solidFill>
                <a:effectLst/>
                <a:latin typeface="Calibri" panose="020F0502020204030204" pitchFamily="34" charset="0"/>
                <a:ea typeface="Calibri" panose="020F0502020204030204" pitchFamily="34" charset="0"/>
              </a:rPr>
              <a:t>Su uso en los sistemas SCR disminuye las emisiones de </a:t>
            </a:r>
            <a:r>
              <a:rPr lang="es-PE" sz="1800" dirty="0" err="1">
                <a:solidFill>
                  <a:srgbClr val="000000"/>
                </a:solidFill>
                <a:effectLst/>
                <a:latin typeface="Calibri" panose="020F0502020204030204" pitchFamily="34" charset="0"/>
                <a:ea typeface="Calibri" panose="020F0502020204030204" pitchFamily="34" charset="0"/>
              </a:rPr>
              <a:t>NOx</a:t>
            </a:r>
            <a:r>
              <a:rPr lang="es-PE" sz="1800" dirty="0">
                <a:solidFill>
                  <a:srgbClr val="000000"/>
                </a:solidFill>
                <a:effectLst/>
                <a:latin typeface="Calibri" panose="020F0502020204030204" pitchFamily="34" charset="0"/>
                <a:ea typeface="Calibri" panose="020F0502020204030204" pitchFamily="34" charset="0"/>
              </a:rPr>
              <a:t>, contribuyendo a un aire más limpio y cumplimiento de regulaciones ambientales. </a:t>
            </a:r>
          </a:p>
          <a:p>
            <a:r>
              <a:rPr lang="es-PE" sz="1800" dirty="0">
                <a:solidFill>
                  <a:srgbClr val="000000"/>
                </a:solidFill>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s-PE" sz="1800" i="1" dirty="0">
                <a:solidFill>
                  <a:srgbClr val="000000"/>
                </a:solidFill>
                <a:effectLst/>
                <a:latin typeface="Calibri" panose="020F0502020204030204" pitchFamily="34" charset="0"/>
                <a:ea typeface="Calibri" panose="020F0502020204030204" pitchFamily="34" charset="0"/>
              </a:rPr>
              <a:t>Eficiencia de Combustible: </a:t>
            </a:r>
            <a:r>
              <a:rPr lang="es-PE" sz="1800" dirty="0">
                <a:solidFill>
                  <a:srgbClr val="000000"/>
                </a:solidFill>
                <a:effectLst/>
                <a:latin typeface="Calibri" panose="020F0502020204030204" pitchFamily="34" charset="0"/>
                <a:ea typeface="Calibri" panose="020F0502020204030204" pitchFamily="34" charset="0"/>
              </a:rPr>
              <a:t>La reducción de </a:t>
            </a:r>
            <a:r>
              <a:rPr lang="es-PE" sz="1800" dirty="0" err="1">
                <a:solidFill>
                  <a:srgbClr val="000000"/>
                </a:solidFill>
                <a:effectLst/>
                <a:latin typeface="Calibri" panose="020F0502020204030204" pitchFamily="34" charset="0"/>
                <a:ea typeface="Calibri" panose="020F0502020204030204" pitchFamily="34" charset="0"/>
              </a:rPr>
              <a:t>NOx</a:t>
            </a:r>
            <a:r>
              <a:rPr lang="es-PE" sz="1800" dirty="0">
                <a:solidFill>
                  <a:srgbClr val="000000"/>
                </a:solidFill>
                <a:effectLst/>
                <a:latin typeface="Calibri" panose="020F0502020204030204" pitchFamily="34" charset="0"/>
                <a:ea typeface="Calibri" panose="020F0502020204030204" pitchFamily="34" charset="0"/>
              </a:rPr>
              <a:t> también permite una optimización en el rendimiento del motor, mejorando la eficiencia del combustible y el rendimiento general de la unidad.</a:t>
            </a:r>
          </a:p>
          <a:p>
            <a:endParaRPr lang="es-PE" dirty="0"/>
          </a:p>
        </p:txBody>
      </p:sp>
      <p:sp>
        <p:nvSpPr>
          <p:cNvPr id="4" name="Marcador de número de diapositiva 3"/>
          <p:cNvSpPr>
            <a:spLocks noGrp="1"/>
          </p:cNvSpPr>
          <p:nvPr>
            <p:ph type="sldNum" sz="quarter" idx="5"/>
          </p:nvPr>
        </p:nvSpPr>
        <p:spPr/>
        <p:txBody>
          <a:bodyPr/>
          <a:lstStyle/>
          <a:p>
            <a:fld id="{6FB705C7-B01E-5547-A053-BB5715F02199}" type="slidenum">
              <a:rPr lang="es-PE" smtClean="0"/>
              <a:t>4</a:t>
            </a:fld>
            <a:endParaRPr lang="es-PE"/>
          </a:p>
        </p:txBody>
      </p:sp>
    </p:spTree>
    <p:extLst>
      <p:ext uri="{BB962C8B-B14F-4D97-AF65-F5344CB8AC3E}">
        <p14:creationId xmlns:p14="http://schemas.microsoft.com/office/powerpoint/2010/main" val="274053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49580" algn="just">
              <a:lnSpc>
                <a:spcPct val="150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En el contexto de las normas de emisiones para vehículos, por ejemplo "Euro 2" y "Euro II" se utilizan de manera intercambiable para referirse a la misma norma. La designación "Euro" seguida de un número romano se utiliza para clasificar las diferentes etapas de regulación de emisiones establecidas por la Unión Europea. </a:t>
            </a:r>
          </a:p>
          <a:p>
            <a:pPr marL="449580" algn="just">
              <a:lnSpc>
                <a:spcPct val="150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Por lo tanto, en el ejemplo "Euro 2" y "Euro II" representan la segunda fase de normativas de emisiones para vehículos en la Unión Europea. Esta norma fue introducida en 1996 y estableció límites más estrictos para las emisiones de óxidos de nitrógeno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dirty="0">
                <a:effectLst/>
                <a:latin typeface="Calibri" panose="020F0502020204030204" pitchFamily="34" charset="0"/>
                <a:ea typeface="Calibri" panose="020F0502020204030204" pitchFamily="34" charset="0"/>
                <a:cs typeface="Times New Roman" panose="02020603050405020304" pitchFamily="18" charset="0"/>
              </a:rPr>
              <a:t>), hidrocarburos (HC) y monóxido de carbono (CO) en comparación con la norma anterior, Euro 1. Estos estándares se aplicaron tanto a los vehículos de gasolina como a los de diésel, marcando un avance en los esfuerzos por reducir la contaminación del aire producida por el transporte.</a:t>
            </a:r>
          </a:p>
          <a:p>
            <a:pPr marL="449580" algn="just">
              <a:lnSpc>
                <a:spcPct val="150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Hoy en día los automóviles, camiones y otras aplicaciones que usan motores diésel deben cumplir con Euro IV, V, VI y EPA (Agencia de Protección Ambiental) 2010 para la protección de nuestra salud y el medio ambiente. Para cumplir con estos requisitos, muchos Fabricantes de motores diésel utilizan la reducción catalítica selectiva (SCR), una tecnología de postratamiento de emisiones que en conjunto con la solución de urea automotriz reducen drásticamente las emisiones nocivas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dirty="0">
                <a:effectLst/>
                <a:latin typeface="Calibri" panose="020F0502020204030204" pitchFamily="34" charset="0"/>
                <a:ea typeface="Calibri" panose="020F0502020204030204" pitchFamily="34" charset="0"/>
                <a:cs typeface="Times New Roman" panose="02020603050405020304" pitchFamily="18" charset="0"/>
              </a:rPr>
              <a:t>).</a:t>
            </a:r>
          </a:p>
          <a:p>
            <a:pPr marL="449580" algn="just">
              <a:lnSpc>
                <a:spcPct val="150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La tendencia de especificaciones de presencia de Material Particulado y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dirty="0">
                <a:effectLst/>
                <a:latin typeface="Calibri" panose="020F0502020204030204" pitchFamily="34" charset="0"/>
                <a:ea typeface="Calibri" panose="020F0502020204030204" pitchFamily="34" charset="0"/>
                <a:cs typeface="Times New Roman" panose="02020603050405020304" pitchFamily="18" charset="0"/>
              </a:rPr>
              <a:t> tiende a cero.</a:t>
            </a:r>
          </a:p>
          <a:p>
            <a:pPr marL="449580" algn="just">
              <a:lnSpc>
                <a:spcPct val="150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Para el mercado peruano tenemos vigente la Norma Euro 5; la norma Euro 6 estuvo programado para su ingreso al país para el primer trimestre del año 2024 pero se puede prorrogar por dos años más </a:t>
            </a:r>
            <a:r>
              <a:rPr lang="es-PE" sz="18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s-PE" sz="1800" dirty="0">
                <a:effectLst/>
                <a:latin typeface="Calibri" panose="020F0502020204030204" pitchFamily="34" charset="0"/>
                <a:ea typeface="Calibri" panose="020F0502020204030204" pitchFamily="34" charset="0"/>
                <a:cs typeface="Times New Roman" panose="02020603050405020304" pitchFamily="18" charset="0"/>
              </a:rPr>
              <a:t>; la implementación de Euro 6 conlleva a tener combustibles con un contenido de azufre con 15 ppm (partes por millón) como máximo.</a:t>
            </a:r>
          </a:p>
          <a:p>
            <a:pPr marL="342900" lvl="0" indent="-342900" algn="just">
              <a:lnSpc>
                <a:spcPct val="150000"/>
              </a:lnSpc>
              <a:buSzPts val="1100"/>
              <a:buFont typeface="+mj-lt"/>
              <a:buAutoNum type="arabicParenBoth"/>
            </a:pPr>
            <a:r>
              <a:rPr lang="en-US" sz="1800" u="sng" baseline="300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https://larepublica.pe/economia/2023/12/09/euro-6-retrasaria-su-ingreso-al-peru-hasta-octubre-del-2025-petroperu-repsol-minem-nrt-533241</a:t>
            </a:r>
            <a:endParaRPr lang="es-PE" sz="1800" baseline="30000"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gn="just">
              <a:lnSpc>
                <a:spcPct val="150000"/>
              </a:lnSpc>
              <a:spcAft>
                <a:spcPts val="800"/>
              </a:spcAft>
            </a:pP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PE" dirty="0"/>
          </a:p>
        </p:txBody>
      </p:sp>
      <p:sp>
        <p:nvSpPr>
          <p:cNvPr id="4" name="Marcador de número de diapositiva 3"/>
          <p:cNvSpPr>
            <a:spLocks noGrp="1"/>
          </p:cNvSpPr>
          <p:nvPr>
            <p:ph type="sldNum" sz="quarter" idx="5"/>
          </p:nvPr>
        </p:nvSpPr>
        <p:spPr/>
        <p:txBody>
          <a:bodyPr/>
          <a:lstStyle/>
          <a:p>
            <a:fld id="{6FB705C7-B01E-5547-A053-BB5715F02199}" type="slidenum">
              <a:rPr lang="es-PE" smtClean="0"/>
              <a:t>5</a:t>
            </a:fld>
            <a:endParaRPr lang="es-PE"/>
          </a:p>
        </p:txBody>
      </p:sp>
    </p:spTree>
    <p:extLst>
      <p:ext uri="{BB962C8B-B14F-4D97-AF65-F5344CB8AC3E}">
        <p14:creationId xmlns:p14="http://schemas.microsoft.com/office/powerpoint/2010/main" val="295984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49580">
              <a:lnSpc>
                <a:spcPct val="107000"/>
              </a:lnSpc>
              <a:spcAft>
                <a:spcPts val="800"/>
              </a:spcAft>
            </a:pPr>
            <a:r>
              <a:rPr lang="es-PE" sz="1800" b="1" dirty="0">
                <a:effectLst/>
                <a:latin typeface="Calibri" panose="020F0502020204030204" pitchFamily="34" charset="0"/>
                <a:ea typeface="Calibri" panose="020F0502020204030204" pitchFamily="34" charset="0"/>
                <a:cs typeface="Times New Roman" panose="02020603050405020304" pitchFamily="18" charset="0"/>
              </a:rPr>
              <a:t>3.2 ¿Cómo se forma el </a:t>
            </a:r>
            <a:r>
              <a:rPr lang="es-PE" sz="1800" b="1"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El aire que respiramos tiene una composición de 78% de Nitrógeno, 21% de Oxígeno y 1% de otros gases. En el motor de combustión interna el aire que ingresa (necesario para la realización de la combustión propiamente dicha) es sometido a temperaturas elevadas llegando a ser mayores a 1,200°C lo que permite la combinación del nitrógeno y oxígeno formando óxidos de nitrógeno (</a:t>
            </a:r>
            <a:r>
              <a:rPr lang="es-PE" sz="1800" dirty="0" err="1">
                <a:effectLst/>
                <a:latin typeface="Calibri" panose="020F0502020204030204" pitchFamily="34" charset="0"/>
                <a:ea typeface="Calibri" panose="020F0502020204030204" pitchFamily="34" charset="0"/>
                <a:cs typeface="Times New Roman" panose="02020603050405020304" pitchFamily="18" charset="0"/>
              </a:rPr>
              <a:t>NOx</a:t>
            </a:r>
            <a:r>
              <a:rPr lang="es-PE" sz="1800" dirty="0">
                <a:effectLst/>
                <a:latin typeface="Calibri" panose="020F0502020204030204" pitchFamily="34" charset="0"/>
                <a:ea typeface="Calibri" panose="020F0502020204030204" pitchFamily="34" charset="0"/>
                <a:cs typeface="Times New Roman" panose="02020603050405020304" pitchFamily="18" charset="0"/>
              </a:rPr>
              <a:t>) que son un grupo de gases compuestos por óxidos nítricos (NO) y dióxido de nitrógeno (NO</a:t>
            </a:r>
            <a:r>
              <a:rPr lang="es-PE"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s-PE" sz="1800" dirty="0">
                <a:effectLst/>
                <a:latin typeface="Calibri" panose="020F0502020204030204" pitchFamily="34" charset="0"/>
                <a:ea typeface="Calibri" panose="020F0502020204030204" pitchFamily="34" charset="0"/>
                <a:cs typeface="Times New Roman" panose="02020603050405020304" pitchFamily="18" charset="0"/>
              </a:rPr>
              <a:t>); estos son tóxicos para el ser humano y el medio ambiente, en las personas pueden producir espasmos, dilatación de tejidos de la garganta y vías respiratorias.</a:t>
            </a:r>
          </a:p>
          <a:p>
            <a:pPr marL="449580">
              <a:lnSpc>
                <a:spcPct val="107000"/>
              </a:lnSpc>
              <a:spcAft>
                <a:spcPts val="800"/>
              </a:spcAft>
            </a:pPr>
            <a:r>
              <a:rPr lang="es-PE" sz="1800" dirty="0">
                <a:effectLst/>
                <a:latin typeface="Calibri" panose="020F0502020204030204" pitchFamily="34" charset="0"/>
                <a:ea typeface="Calibri" panose="020F0502020204030204" pitchFamily="34" charset="0"/>
                <a:cs typeface="Times New Roman" panose="02020603050405020304" pitchFamily="18" charset="0"/>
              </a:rPr>
              <a:t>El dióxido de nitrógeno se puede oxidar fácilmente con el vapor de agua y formar ácidos nítricos.</a:t>
            </a:r>
          </a:p>
          <a:p>
            <a:endParaRPr lang="es-PE" dirty="0"/>
          </a:p>
        </p:txBody>
      </p:sp>
      <p:sp>
        <p:nvSpPr>
          <p:cNvPr id="4" name="Marcador de número de diapositiva 3"/>
          <p:cNvSpPr>
            <a:spLocks noGrp="1"/>
          </p:cNvSpPr>
          <p:nvPr>
            <p:ph type="sldNum" sz="quarter" idx="5"/>
          </p:nvPr>
        </p:nvSpPr>
        <p:spPr/>
        <p:txBody>
          <a:bodyPr/>
          <a:lstStyle/>
          <a:p>
            <a:fld id="{6FB705C7-B01E-5547-A053-BB5715F02199}" type="slidenum">
              <a:rPr lang="es-PE" smtClean="0"/>
              <a:t>6</a:t>
            </a:fld>
            <a:endParaRPr lang="es-PE"/>
          </a:p>
        </p:txBody>
      </p:sp>
    </p:spTree>
    <p:extLst>
      <p:ext uri="{BB962C8B-B14F-4D97-AF65-F5344CB8AC3E}">
        <p14:creationId xmlns:p14="http://schemas.microsoft.com/office/powerpoint/2010/main" val="51529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6FB705C7-B01E-5547-A053-BB5715F02199}" type="slidenum">
              <a:rPr lang="es-PE" smtClean="0"/>
              <a:t>14</a:t>
            </a:fld>
            <a:endParaRPr lang="es-PE"/>
          </a:p>
        </p:txBody>
      </p:sp>
    </p:spTree>
    <p:extLst>
      <p:ext uri="{BB962C8B-B14F-4D97-AF65-F5344CB8AC3E}">
        <p14:creationId xmlns:p14="http://schemas.microsoft.com/office/powerpoint/2010/main" val="283937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963E6-F5E2-C840-8C3C-2E83D853586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9BD21303-0863-5E48-8310-07872886A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8BBC727E-BAE3-5B4F-AC36-88DAAAF84EEA}"/>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71A18266-16EA-9D4B-B5C7-79CCF413130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263127C-9A5B-0A45-B644-A47740B4E6F0}"/>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64470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1CE95-979E-E148-8EA6-F614ADB84425}"/>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5CE899C6-F274-8C4C-B27E-9B5CCEB7D4E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3DA89D03-B2B8-0E4A-B095-01998E3656D0}"/>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3929609B-E1C3-CB45-914E-7B37FB8B2BF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714C78C-4788-404E-8AA4-5C6C31729AD4}"/>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219036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291829-4F4E-3A40-A191-D8D72E457D8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E4B14B62-0532-954F-9D55-B7AC4419626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7B4AFFBA-ADEC-064D-B0EC-890AEB47D133}"/>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C3556C47-4C18-0546-93B1-28986304DF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119E3AA-6722-E747-B28D-606FDC18A3A4}"/>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188181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8395A-31A7-654B-9361-F4A2879947D4}"/>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D5722C6B-692E-134A-BF59-CDF8C0A2692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1CFD071B-7928-BB42-994E-BF0B075C58F8}"/>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C71DDFF6-AE65-574C-9CF4-544D541E53A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E3DD76E-0096-D24C-BF3E-48DB508AAB60}"/>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421857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0A25CA-5A66-A642-A6EE-CF34CBBBED7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66195731-EA42-2645-9C9B-3367AABBF8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19CED395-4D70-2044-BBF8-15546D06939C}"/>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9C7724EF-C82D-1341-BD00-4DE8D33A680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38310CA-E22E-BF4F-BD93-80BCE4581797}"/>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232581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3C0F47-68F7-2447-A63B-61AE796D9269}"/>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E2F3FFCF-54C4-7E42-8994-567323CDF960}"/>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17D0F6E6-2C1D-B34E-84CA-A56DEA041C3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956A8F60-852D-1546-9EE1-CA5487DC42F4}"/>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6" name="Marcador de pie de página 5">
            <a:extLst>
              <a:ext uri="{FF2B5EF4-FFF2-40B4-BE49-F238E27FC236}">
                <a16:creationId xmlns:a16="http://schemas.microsoft.com/office/drawing/2014/main" id="{A354D304-A820-D34C-8C73-F09FED1F1DD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BEAAC7AF-B510-FA43-BC57-06D18A7A2FFF}"/>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118059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265FE0-CD41-C744-8D15-26F76E7FD90B}"/>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89C34CA2-B3EA-7547-9A1E-73CA45D0E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415BDA71-4263-8E43-989A-5049A38E41D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7A9EEF9B-F6BD-0F45-8BFF-7EE758C3F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CF8C9F9-F389-7E4B-9C6A-653C4D4F9A8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2A4937A1-58EC-034C-B267-B3097EA35CF6}"/>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8" name="Marcador de pie de página 7">
            <a:extLst>
              <a:ext uri="{FF2B5EF4-FFF2-40B4-BE49-F238E27FC236}">
                <a16:creationId xmlns:a16="http://schemas.microsoft.com/office/drawing/2014/main" id="{160FE435-C5CC-5147-A6EB-C6CC93364E2E}"/>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D1133550-3681-C047-B9CE-79AB09CC5758}"/>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218024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B5AA9C-DF26-5B47-ABDB-C459D2307179}"/>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DABD04E6-F2B2-9B48-8D9E-2FCE91EC17D0}"/>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4" name="Marcador de pie de página 3">
            <a:extLst>
              <a:ext uri="{FF2B5EF4-FFF2-40B4-BE49-F238E27FC236}">
                <a16:creationId xmlns:a16="http://schemas.microsoft.com/office/drawing/2014/main" id="{4B24CD7D-2E8B-214E-B268-6B8CC7FFEB7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D57B2EFC-12C0-A64D-A3E5-1CC33785E465}"/>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201902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D3489A-9CAE-334C-94E7-A5D475051493}"/>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3" name="Marcador de pie de página 2">
            <a:extLst>
              <a:ext uri="{FF2B5EF4-FFF2-40B4-BE49-F238E27FC236}">
                <a16:creationId xmlns:a16="http://schemas.microsoft.com/office/drawing/2014/main" id="{D6863565-2008-8C46-97BC-9BE4FB03D0C6}"/>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329BB060-D90B-8049-8869-35311F0C7F2C}"/>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2862305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44A02-01C6-614D-B78B-049D0A77E8D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C9DC90FD-3625-554C-B9AA-8E86C31F2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E730E787-A0FC-E74A-B3EE-6DAF420B4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E5C49-71B0-DE49-B039-5AE8B436122E}"/>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6" name="Marcador de pie de página 5">
            <a:extLst>
              <a:ext uri="{FF2B5EF4-FFF2-40B4-BE49-F238E27FC236}">
                <a16:creationId xmlns:a16="http://schemas.microsoft.com/office/drawing/2014/main" id="{6B0555E0-E9A3-B745-92B1-5F1D34DA182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E240AE8-8624-F54D-A649-606FBB0F8A87}"/>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80643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AF556-5933-5D44-B923-809F3DEE5D1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6E457814-F11D-5A48-9F23-AEABCA895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2CB48C87-613D-1947-B722-4136AA29F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F164F68-06CB-C842-88ED-BDB868D22FB8}"/>
              </a:ext>
            </a:extLst>
          </p:cNvPr>
          <p:cNvSpPr>
            <a:spLocks noGrp="1"/>
          </p:cNvSpPr>
          <p:nvPr>
            <p:ph type="dt" sz="half" idx="10"/>
          </p:nvPr>
        </p:nvSpPr>
        <p:spPr/>
        <p:txBody>
          <a:bodyPr/>
          <a:lstStyle/>
          <a:p>
            <a:fld id="{3841E3B4-BE2E-3141-BB00-89C297FA611A}" type="datetimeFigureOut">
              <a:rPr lang="es-PE" smtClean="0"/>
              <a:t>10/11/25</a:t>
            </a:fld>
            <a:endParaRPr lang="es-PE"/>
          </a:p>
        </p:txBody>
      </p:sp>
      <p:sp>
        <p:nvSpPr>
          <p:cNvPr id="6" name="Marcador de pie de página 5">
            <a:extLst>
              <a:ext uri="{FF2B5EF4-FFF2-40B4-BE49-F238E27FC236}">
                <a16:creationId xmlns:a16="http://schemas.microsoft.com/office/drawing/2014/main" id="{989949A1-E0C7-8041-816E-F2A6173B7C7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46EDCFA-419C-594C-8F60-4C1100CCCB67}"/>
              </a:ext>
            </a:extLst>
          </p:cNvPr>
          <p:cNvSpPr>
            <a:spLocks noGrp="1"/>
          </p:cNvSpPr>
          <p:nvPr>
            <p:ph type="sldNum" sz="quarter" idx="12"/>
          </p:nvPr>
        </p:nvSpPr>
        <p:spPr/>
        <p:txBody>
          <a:bodyPr/>
          <a:lstStyle/>
          <a:p>
            <a:fld id="{9CC0C776-3CB5-E444-94B9-85C79A837E13}" type="slidenum">
              <a:rPr lang="es-PE" smtClean="0"/>
              <a:t>‹Nº›</a:t>
            </a:fld>
            <a:endParaRPr lang="es-PE"/>
          </a:p>
        </p:txBody>
      </p:sp>
    </p:spTree>
    <p:extLst>
      <p:ext uri="{BB962C8B-B14F-4D97-AF65-F5344CB8AC3E}">
        <p14:creationId xmlns:p14="http://schemas.microsoft.com/office/powerpoint/2010/main" val="346620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F2F22C-1EFD-7848-991F-9C53AB5ED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F5EC24C0-7918-724F-8A81-DCF8DC38E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8A4C92A4-8826-EE40-B829-E4F118CDA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1E3B4-BE2E-3141-BB00-89C297FA611A}" type="datetimeFigureOut">
              <a:rPr lang="es-PE" smtClean="0"/>
              <a:t>10/11/25</a:t>
            </a:fld>
            <a:endParaRPr lang="es-PE"/>
          </a:p>
        </p:txBody>
      </p:sp>
      <p:sp>
        <p:nvSpPr>
          <p:cNvPr id="5" name="Marcador de pie de página 4">
            <a:extLst>
              <a:ext uri="{FF2B5EF4-FFF2-40B4-BE49-F238E27FC236}">
                <a16:creationId xmlns:a16="http://schemas.microsoft.com/office/drawing/2014/main" id="{0E8C0DC1-B0AA-FD4F-94B2-CB6F160102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45FA2AE1-DA35-724D-93D2-FED78EE42F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0C776-3CB5-E444-94B9-85C79A837E13}" type="slidenum">
              <a:rPr lang="es-PE" smtClean="0"/>
              <a:t>‹Nº›</a:t>
            </a:fld>
            <a:endParaRPr lang="es-PE"/>
          </a:p>
        </p:txBody>
      </p:sp>
    </p:spTree>
    <p:extLst>
      <p:ext uri="{BB962C8B-B14F-4D97-AF65-F5344CB8AC3E}">
        <p14:creationId xmlns:p14="http://schemas.microsoft.com/office/powerpoint/2010/main" val="379284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arepublica.pe/economia/2023/12/09/euro-6-retrasaria-su-ingreso-al-peru-hasta-octubre-del-2025-petroperu-repsol-minem-nrt-5332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BD3C038-9E60-B347-AAB1-DE76885DD4B1}"/>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227FD370-2F04-6442-A3F2-C4C9A50DCFBF}"/>
              </a:ext>
            </a:extLst>
          </p:cNvPr>
          <p:cNvSpPr>
            <a:spLocks noGrp="1"/>
          </p:cNvSpPr>
          <p:nvPr>
            <p:ph type="subTitle" idx="1"/>
          </p:nvPr>
        </p:nvSpPr>
        <p:spPr>
          <a:xfrm>
            <a:off x="5943599" y="3550418"/>
            <a:ext cx="5742039" cy="1648388"/>
          </a:xfrm>
        </p:spPr>
        <p:txBody>
          <a:bodyPr>
            <a:normAutofit/>
          </a:bodyPr>
          <a:lstStyle/>
          <a:p>
            <a:pPr algn="r">
              <a:lnSpc>
                <a:spcPct val="80000"/>
              </a:lnSpc>
              <a:spcBef>
                <a:spcPts val="0"/>
              </a:spcBef>
            </a:pPr>
            <a:r>
              <a:rPr lang="es-PE" sz="4800" dirty="0">
                <a:solidFill>
                  <a:schemeClr val="bg1"/>
                </a:solidFill>
                <a:latin typeface="RBNo3.1 Book" panose="02000000000000000000" pitchFamily="2" charset="0"/>
              </a:rPr>
              <a:t>Solución de urea</a:t>
            </a:r>
          </a:p>
          <a:p>
            <a:pPr algn="r">
              <a:lnSpc>
                <a:spcPct val="80000"/>
              </a:lnSpc>
              <a:spcBef>
                <a:spcPts val="0"/>
              </a:spcBef>
            </a:pPr>
            <a:r>
              <a:rPr lang="es-PE" sz="4800" b="1" dirty="0">
                <a:solidFill>
                  <a:schemeClr val="bg1"/>
                </a:solidFill>
                <a:latin typeface="RBNo3.1 Black" panose="02000000000000000000" pitchFamily="2" charset="0"/>
              </a:rPr>
              <a:t>automotriz</a:t>
            </a:r>
          </a:p>
        </p:txBody>
      </p:sp>
    </p:spTree>
    <p:extLst>
      <p:ext uri="{BB962C8B-B14F-4D97-AF65-F5344CB8AC3E}">
        <p14:creationId xmlns:p14="http://schemas.microsoft.com/office/powerpoint/2010/main" val="283425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75E304D-E334-A64B-9BD7-E19F8AB1C7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048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97CFEC5-D673-E142-BB78-822BC0B5E0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062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3FF9CF-E6C9-2B4C-875E-1BF2CA4337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33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B27107-4476-8343-A85C-FABFA98F9B07}"/>
              </a:ext>
            </a:extLst>
          </p:cNvPr>
          <p:cNvPicPr>
            <a:picLocks noChangeAspect="1"/>
          </p:cNvPicPr>
          <p:nvPr/>
        </p:nvPicPr>
        <p:blipFill>
          <a:blip r:embed="rId2"/>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2B7C0DC9-9002-9946-AB66-D87279A169C8}"/>
              </a:ext>
            </a:extLst>
          </p:cNvPr>
          <p:cNvSpPr txBox="1"/>
          <p:nvPr/>
        </p:nvSpPr>
        <p:spPr>
          <a:xfrm>
            <a:off x="2167029" y="2061827"/>
            <a:ext cx="4758814" cy="3801041"/>
          </a:xfrm>
          <a:prstGeom prst="rect">
            <a:avLst/>
          </a:prstGeom>
          <a:noFill/>
        </p:spPr>
        <p:txBody>
          <a:bodyPr wrap="square" rtlCol="0">
            <a:spAutoFit/>
          </a:bodyPr>
          <a:lstStyle/>
          <a:p>
            <a:pPr algn="just">
              <a:spcBef>
                <a:spcPts val="800"/>
              </a:spcBef>
            </a:pPr>
            <a:r>
              <a:rPr lang="es-PE" sz="1300" b="1" dirty="0">
                <a:solidFill>
                  <a:srgbClr val="374151"/>
                </a:solidFill>
                <a:effectLst/>
                <a:latin typeface="RBNo3.1 Black" panose="02000000000000000000" pitchFamily="2" charset="0"/>
              </a:rPr>
              <a:t>4.2  Condiciones de Almacenamiento</a:t>
            </a:r>
          </a:p>
          <a:p>
            <a:pPr algn="just">
              <a:spcBef>
                <a:spcPts val="800"/>
              </a:spcBef>
            </a:pPr>
            <a:r>
              <a:rPr lang="es-PE" sz="1300" dirty="0">
                <a:solidFill>
                  <a:srgbClr val="374151"/>
                </a:solidFill>
                <a:effectLst/>
                <a:latin typeface="RBNo3.1 Book" panose="02000000000000000000" pitchFamily="2" charset="0"/>
              </a:rPr>
              <a:t>El almacenamiento adecuado de la solución de urea automotriz es primordial para mantener su calidad. A continuación, se detallan algunas recomendaciones importantes a considerar:</a:t>
            </a:r>
          </a:p>
          <a:p>
            <a:pPr algn="just">
              <a:spcBef>
                <a:spcPts val="800"/>
              </a:spcBef>
            </a:pPr>
            <a:r>
              <a:rPr lang="es-PE" sz="1300" b="1" dirty="0">
                <a:solidFill>
                  <a:srgbClr val="374151"/>
                </a:solidFill>
                <a:effectLst/>
                <a:latin typeface="RBNo3.1 Black" panose="02000000000000000000" pitchFamily="2" charset="0"/>
              </a:rPr>
              <a:t>Contenedor adecuado: </a:t>
            </a:r>
            <a:r>
              <a:rPr lang="es-PE" sz="1300" dirty="0">
                <a:solidFill>
                  <a:srgbClr val="374151"/>
                </a:solidFill>
                <a:effectLst/>
                <a:latin typeface="RBNo3.1 Book" panose="02000000000000000000" pitchFamily="2" charset="0"/>
              </a:rPr>
              <a:t>La urea se debe almacenar en un contenedor de plástico resistente (polietileno, polipropileno). Es importante que el material del contenedor sea compatible con la urea para evitar la contaminación. Para tener la lista detallada con materiales recomendados, revisar la norma ISO 22241-3; manipulación, transporte y almacenamiento.</a:t>
            </a:r>
          </a:p>
          <a:p>
            <a:pPr algn="just">
              <a:spcBef>
                <a:spcPts val="800"/>
              </a:spcBef>
            </a:pPr>
            <a:r>
              <a:rPr lang="es-PE" sz="1300" b="1" dirty="0">
                <a:solidFill>
                  <a:srgbClr val="374151"/>
                </a:solidFill>
                <a:effectLst/>
                <a:latin typeface="RBNo3.1 Black" panose="02000000000000000000" pitchFamily="2" charset="0"/>
              </a:rPr>
              <a:t>Temperatura: </a:t>
            </a:r>
            <a:r>
              <a:rPr lang="es-PE" sz="1300" dirty="0">
                <a:solidFill>
                  <a:srgbClr val="374151"/>
                </a:solidFill>
                <a:effectLst/>
                <a:latin typeface="RBNo3.1 Book" panose="02000000000000000000" pitchFamily="2" charset="0"/>
              </a:rPr>
              <a:t>Debe almacenarse a temperaturas moderadas, preferiblemente entre 0°C y 30°C. Evite el almacenamiento a temperaturas extremadamente altas o bajas, esto puede afectar la concentración de la solución y la vida útil de la urea.</a:t>
            </a:r>
          </a:p>
        </p:txBody>
      </p:sp>
    </p:spTree>
    <p:extLst>
      <p:ext uri="{BB962C8B-B14F-4D97-AF65-F5344CB8AC3E}">
        <p14:creationId xmlns:p14="http://schemas.microsoft.com/office/powerpoint/2010/main" val="2776714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3E0101-A61D-3B47-942B-17FE1F34FE41}"/>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36A42BEE-120C-1A4F-91AD-2825CBF9D696}"/>
              </a:ext>
            </a:extLst>
          </p:cNvPr>
          <p:cNvSpPr/>
          <p:nvPr/>
        </p:nvSpPr>
        <p:spPr>
          <a:xfrm>
            <a:off x="7588045" y="2145890"/>
            <a:ext cx="3414252" cy="2529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89B77303-FDCD-BE47-95F4-B873886A12B4}"/>
              </a:ext>
            </a:extLst>
          </p:cNvPr>
          <p:cNvSpPr txBox="1"/>
          <p:nvPr/>
        </p:nvSpPr>
        <p:spPr>
          <a:xfrm>
            <a:off x="2167029" y="2061827"/>
            <a:ext cx="4245570" cy="2898229"/>
          </a:xfrm>
          <a:prstGeom prst="rect">
            <a:avLst/>
          </a:prstGeom>
          <a:noFill/>
        </p:spPr>
        <p:txBody>
          <a:bodyPr wrap="square" rtlCol="0">
            <a:spAutoFit/>
          </a:bodyPr>
          <a:lstStyle/>
          <a:p>
            <a:pPr algn="just">
              <a:spcBef>
                <a:spcPts val="800"/>
              </a:spcBef>
            </a:pPr>
            <a:r>
              <a:rPr lang="es-PE" sz="1300" b="1" dirty="0">
                <a:solidFill>
                  <a:srgbClr val="374151"/>
                </a:solidFill>
                <a:effectLst/>
                <a:latin typeface="RBNo3.1 Black" panose="02000000000000000000" pitchFamily="2" charset="0"/>
              </a:rPr>
              <a:t>Protección solar: </a:t>
            </a:r>
            <a:r>
              <a:rPr lang="es-PE" sz="1300" dirty="0">
                <a:solidFill>
                  <a:srgbClr val="374151"/>
                </a:solidFill>
                <a:effectLst/>
                <a:latin typeface="RBNo3.1 Book" panose="02000000000000000000" pitchFamily="2" charset="0"/>
              </a:rPr>
              <a:t>Mantenga los contenedores en áreas sombreadas o en lugares que no estén expuestos a la luz solar directa. La radiación UV puede degradar la urea con el tiempo. </a:t>
            </a:r>
          </a:p>
          <a:p>
            <a:pPr algn="just">
              <a:spcBef>
                <a:spcPts val="800"/>
              </a:spcBef>
            </a:pPr>
            <a:r>
              <a:rPr lang="es-PE" sz="1300" b="1" dirty="0">
                <a:solidFill>
                  <a:srgbClr val="374151"/>
                </a:solidFill>
                <a:effectLst/>
                <a:latin typeface="RBNo3.1 Black" panose="02000000000000000000" pitchFamily="2" charset="0"/>
              </a:rPr>
              <a:t>Prevención de contaminación: </a:t>
            </a:r>
            <a:r>
              <a:rPr lang="es-PE" sz="1300" dirty="0">
                <a:solidFill>
                  <a:srgbClr val="374151"/>
                </a:solidFill>
                <a:effectLst/>
                <a:latin typeface="RBNo3.1 Book" panose="02000000000000000000" pitchFamily="2" charset="0"/>
              </a:rPr>
              <a:t>Evite la contaminación cruzada con otras sustancias, como aceites, combustibles u otros productos químicos esto puede afectar la calidad de la urea y su capacidad para reducir las emisiones. </a:t>
            </a:r>
          </a:p>
          <a:p>
            <a:pPr algn="just">
              <a:spcBef>
                <a:spcPts val="800"/>
              </a:spcBef>
            </a:pPr>
            <a:r>
              <a:rPr lang="es-PE" sz="1300" b="1" dirty="0">
                <a:solidFill>
                  <a:srgbClr val="374151"/>
                </a:solidFill>
                <a:effectLst/>
                <a:latin typeface="RBNo3.1 Black" panose="02000000000000000000" pitchFamily="2" charset="0"/>
              </a:rPr>
              <a:t>Sellado hermético: </a:t>
            </a:r>
            <a:r>
              <a:rPr lang="es-PE" sz="1300" dirty="0">
                <a:solidFill>
                  <a:srgbClr val="374151"/>
                </a:solidFill>
                <a:effectLst/>
                <a:latin typeface="RBNo3.1 Book" panose="02000000000000000000" pitchFamily="2" charset="0"/>
              </a:rPr>
              <a:t>Mantenga los contenedores y los sistemas de almacenamiento bien sellados para evitar la evaporación del agua en la solución de urea.</a:t>
            </a:r>
          </a:p>
        </p:txBody>
      </p:sp>
      <p:pic>
        <p:nvPicPr>
          <p:cNvPr id="5" name="Imagen 4">
            <a:extLst>
              <a:ext uri="{FF2B5EF4-FFF2-40B4-BE49-F238E27FC236}">
                <a16:creationId xmlns:a16="http://schemas.microsoft.com/office/drawing/2014/main" id="{B53A53B2-F9B6-CA43-AC3B-83703F85CC97}"/>
              </a:ext>
            </a:extLst>
          </p:cNvPr>
          <p:cNvPicPr>
            <a:picLocks noChangeAspect="1"/>
          </p:cNvPicPr>
          <p:nvPr/>
        </p:nvPicPr>
        <p:blipFill rotWithShape="1">
          <a:blip r:embed="rId4"/>
          <a:srcRect l="36601" t="36667" r="2140" b="1720"/>
          <a:stretch/>
        </p:blipFill>
        <p:spPr>
          <a:xfrm>
            <a:off x="7493634" y="2212258"/>
            <a:ext cx="3250565" cy="2551471"/>
          </a:xfrm>
          <a:prstGeom prst="rect">
            <a:avLst/>
          </a:prstGeom>
        </p:spPr>
      </p:pic>
    </p:spTree>
    <p:extLst>
      <p:ext uri="{BB962C8B-B14F-4D97-AF65-F5344CB8AC3E}">
        <p14:creationId xmlns:p14="http://schemas.microsoft.com/office/powerpoint/2010/main" val="3680579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93C3ACB4-A0AF-1A4E-BA9F-E1938558D744}"/>
              </a:ext>
            </a:extLst>
          </p:cNvPr>
          <p:cNvPicPr>
            <a:picLocks noChangeAspect="1"/>
          </p:cNvPicPr>
          <p:nvPr/>
        </p:nvPicPr>
        <p:blipFill>
          <a:blip r:embed="rId2"/>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F5C40E06-4A46-614B-8DD3-F8B363B5B4CB}"/>
              </a:ext>
            </a:extLst>
          </p:cNvPr>
          <p:cNvSpPr txBox="1"/>
          <p:nvPr/>
        </p:nvSpPr>
        <p:spPr>
          <a:xfrm>
            <a:off x="2790393" y="1979885"/>
            <a:ext cx="4548404" cy="2498120"/>
          </a:xfrm>
          <a:prstGeom prst="rect">
            <a:avLst/>
          </a:prstGeom>
          <a:noFill/>
        </p:spPr>
        <p:txBody>
          <a:bodyPr wrap="square" rtlCol="0">
            <a:spAutoFit/>
          </a:bodyPr>
          <a:lstStyle/>
          <a:p>
            <a:pPr algn="just"/>
            <a:r>
              <a:rPr lang="es-PE" sz="1300" b="1" dirty="0">
                <a:solidFill>
                  <a:srgbClr val="374151"/>
                </a:solidFill>
                <a:effectLst/>
                <a:latin typeface="RBNo3.1 Black" panose="02000000000000000000" pitchFamily="2" charset="0"/>
              </a:rPr>
              <a:t>4.3  Herramienta de evaluación de campo</a:t>
            </a:r>
          </a:p>
          <a:p>
            <a:pPr algn="just">
              <a:spcBef>
                <a:spcPts val="800"/>
              </a:spcBef>
            </a:pPr>
            <a:r>
              <a:rPr lang="es-PE" sz="1300" dirty="0">
                <a:solidFill>
                  <a:srgbClr val="374151"/>
                </a:solidFill>
                <a:effectLst/>
                <a:latin typeface="RBNo3.1 Book" panose="02000000000000000000" pitchFamily="2" charset="0"/>
              </a:rPr>
              <a:t>La concentración correcta de DEF es fundamental para la salud y el rendimiento del sistema de postratamiento y del motor. Para revisar esta concentración se utiliza el </a:t>
            </a:r>
            <a:r>
              <a:rPr lang="es-PE" sz="1300" b="1" dirty="0">
                <a:solidFill>
                  <a:srgbClr val="374151"/>
                </a:solidFill>
                <a:effectLst/>
                <a:latin typeface="RBNo3.1 Black" panose="02000000000000000000" pitchFamily="2" charset="0"/>
              </a:rPr>
              <a:t>refractómetro para urea. </a:t>
            </a:r>
            <a:r>
              <a:rPr lang="es-PE" sz="1300" dirty="0">
                <a:solidFill>
                  <a:srgbClr val="374151"/>
                </a:solidFill>
                <a:effectLst/>
                <a:latin typeface="RBNo3.1 Book" panose="02000000000000000000" pitchFamily="2" charset="0"/>
              </a:rPr>
              <a:t>La medida aceptable es de 32.5 +/- 1.5%.</a:t>
            </a:r>
          </a:p>
          <a:p>
            <a:pPr algn="just">
              <a:spcBef>
                <a:spcPts val="800"/>
              </a:spcBef>
            </a:pPr>
            <a:r>
              <a:rPr lang="es-PE" sz="1300" dirty="0">
                <a:solidFill>
                  <a:srgbClr val="374151"/>
                </a:solidFill>
                <a:effectLst/>
                <a:latin typeface="RBNo3.1 Book" panose="02000000000000000000" pitchFamily="2" charset="0"/>
              </a:rPr>
              <a:t>La medición de la concentración es una medición inicial, existen más ensayos que deberán realizarse en Laboratorios homologados para urea automotriz, actualmente ubicados fuera del país, principalmente en Estados Unidos de América.</a:t>
            </a:r>
          </a:p>
        </p:txBody>
      </p:sp>
    </p:spTree>
    <p:extLst>
      <p:ext uri="{BB962C8B-B14F-4D97-AF65-F5344CB8AC3E}">
        <p14:creationId xmlns:p14="http://schemas.microsoft.com/office/powerpoint/2010/main" val="422396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BE5A988-0AC9-8641-9A56-8224C358FB05}"/>
              </a:ext>
            </a:extLst>
          </p:cNvPr>
          <p:cNvPicPr>
            <a:picLocks noChangeAspect="1"/>
          </p:cNvPicPr>
          <p:nvPr/>
        </p:nvPicPr>
        <p:blipFill>
          <a:blip r:embed="rId2"/>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5D128913-521B-8149-B930-4D3EE289D532}"/>
              </a:ext>
            </a:extLst>
          </p:cNvPr>
          <p:cNvSpPr txBox="1"/>
          <p:nvPr/>
        </p:nvSpPr>
        <p:spPr>
          <a:xfrm>
            <a:off x="2796293" y="1934376"/>
            <a:ext cx="4566101" cy="3895938"/>
          </a:xfrm>
          <a:prstGeom prst="rect">
            <a:avLst/>
          </a:prstGeom>
          <a:noFill/>
        </p:spPr>
        <p:txBody>
          <a:bodyPr wrap="square" rtlCol="0">
            <a:spAutoFit/>
          </a:bodyPr>
          <a:lstStyle/>
          <a:p>
            <a:pPr algn="just"/>
            <a:r>
              <a:rPr lang="es-PE" sz="1300" b="1" dirty="0">
                <a:solidFill>
                  <a:srgbClr val="374151"/>
                </a:solidFill>
                <a:effectLst/>
                <a:latin typeface="RBNo3.1 Black" panose="02000000000000000000" pitchFamily="2" charset="0"/>
              </a:rPr>
              <a:t>4.4  Equipos de despacho de urea</a:t>
            </a:r>
          </a:p>
          <a:p>
            <a:pPr algn="just">
              <a:spcBef>
                <a:spcPts val="800"/>
              </a:spcBef>
            </a:pPr>
            <a:r>
              <a:rPr lang="es-PE" sz="1300" dirty="0">
                <a:solidFill>
                  <a:srgbClr val="374151"/>
                </a:solidFill>
                <a:effectLst/>
                <a:latin typeface="RBNo3.1 Book" panose="02000000000000000000" pitchFamily="2" charset="0"/>
              </a:rPr>
              <a:t>Dependiendo de la relación comercial con el cliente que involucra un contrato de suministro con volúmenes considerables, principalmente a granel, que permitan realizar una inversión en equipos de despacho en el cliente, se pueden considerar entrgarlos en la modalidad de comodato con las revisiones y aprobaciones internas correspondientes.</a:t>
            </a:r>
          </a:p>
          <a:p>
            <a:pPr algn="just">
              <a:spcBef>
                <a:spcPts val="800"/>
              </a:spcBef>
            </a:pPr>
            <a:r>
              <a:rPr lang="es-PE" sz="1300" dirty="0">
                <a:solidFill>
                  <a:srgbClr val="374151"/>
                </a:solidFill>
                <a:latin typeface="RBNo3.1 Book" panose="02000000000000000000" pitchFamily="2" charset="0"/>
              </a:rPr>
              <a:t>Dentro de los equipos más comunes usados tenemos: </a:t>
            </a:r>
            <a:endParaRPr lang="es-PE" sz="1300" dirty="0">
              <a:solidFill>
                <a:srgbClr val="374151"/>
              </a:solidFill>
              <a:effectLst/>
              <a:latin typeface="RBNo3.1 Book" panose="02000000000000000000" pitchFamily="2" charset="0"/>
            </a:endParaRPr>
          </a:p>
          <a:p>
            <a:pPr algn="just">
              <a:spcBef>
                <a:spcPts val="800"/>
              </a:spcBef>
            </a:pPr>
            <a:r>
              <a:rPr lang="es-PE" sz="1300" b="1" dirty="0">
                <a:solidFill>
                  <a:srgbClr val="374151"/>
                </a:solidFill>
                <a:effectLst/>
                <a:latin typeface="RBNo3.1 Bold" panose="02000000000000000000" pitchFamily="2" charset="0"/>
              </a:rPr>
              <a:t>• Estructuras metálicas para el tanque.</a:t>
            </a:r>
          </a:p>
          <a:p>
            <a:pPr algn="just">
              <a:spcBef>
                <a:spcPts val="300"/>
              </a:spcBef>
            </a:pPr>
            <a:r>
              <a:rPr lang="es-PE" sz="1300" b="1" dirty="0">
                <a:solidFill>
                  <a:srgbClr val="374151"/>
                </a:solidFill>
                <a:effectLst/>
                <a:latin typeface="RBNo3.1 Bold" panose="02000000000000000000" pitchFamily="2" charset="0"/>
              </a:rPr>
              <a:t>• Bomba de urea.</a:t>
            </a:r>
          </a:p>
          <a:p>
            <a:pPr algn="just">
              <a:spcBef>
                <a:spcPts val="300"/>
              </a:spcBef>
            </a:pPr>
            <a:r>
              <a:rPr lang="es-PE" sz="1300" b="1" dirty="0">
                <a:solidFill>
                  <a:srgbClr val="374151"/>
                </a:solidFill>
                <a:effectLst/>
                <a:latin typeface="RBNo3.1 Bold" panose="02000000000000000000" pitchFamily="2" charset="0"/>
              </a:rPr>
              <a:t>• Contómetro.</a:t>
            </a:r>
          </a:p>
          <a:p>
            <a:pPr algn="just">
              <a:spcBef>
                <a:spcPts val="300"/>
              </a:spcBef>
            </a:pPr>
            <a:r>
              <a:rPr lang="es-PE" sz="1300" b="1" dirty="0">
                <a:solidFill>
                  <a:srgbClr val="374151"/>
                </a:solidFill>
                <a:effectLst/>
                <a:latin typeface="RBNo3.1 Bold" panose="02000000000000000000" pitchFamily="2" charset="0"/>
              </a:rPr>
              <a:t>• Pistola automática de urea.</a:t>
            </a:r>
          </a:p>
          <a:p>
            <a:pPr algn="just">
              <a:spcBef>
                <a:spcPts val="300"/>
              </a:spcBef>
            </a:pPr>
            <a:r>
              <a:rPr lang="es-PE" sz="1300" b="1" dirty="0">
                <a:solidFill>
                  <a:srgbClr val="374151"/>
                </a:solidFill>
                <a:effectLst/>
                <a:latin typeface="RBNo3.1 Bold" panose="02000000000000000000" pitchFamily="2" charset="0"/>
              </a:rPr>
              <a:t>• Soportes de bomba/pistola.</a:t>
            </a:r>
          </a:p>
          <a:p>
            <a:pPr algn="just">
              <a:spcBef>
                <a:spcPts val="300"/>
              </a:spcBef>
            </a:pPr>
            <a:r>
              <a:rPr lang="es-PE" sz="1300" b="1" dirty="0">
                <a:solidFill>
                  <a:srgbClr val="374151"/>
                </a:solidFill>
                <a:effectLst/>
                <a:latin typeface="RBNo3.1 Bold" panose="02000000000000000000" pitchFamily="2" charset="0"/>
              </a:rPr>
              <a:t>• Tanque de 5,000 litros.</a:t>
            </a:r>
            <a:endParaRPr lang="es-PE" sz="1300" b="1" dirty="0">
              <a:solidFill>
                <a:srgbClr val="374151"/>
              </a:solidFill>
              <a:latin typeface="RBNo3.1 Bold" panose="02000000000000000000" pitchFamily="2" charset="0"/>
            </a:endParaRPr>
          </a:p>
          <a:p>
            <a:pPr algn="just">
              <a:spcBef>
                <a:spcPts val="800"/>
              </a:spcBef>
            </a:pPr>
            <a:endParaRPr lang="es-PE" sz="1300" dirty="0">
              <a:solidFill>
                <a:srgbClr val="374151"/>
              </a:solidFill>
              <a:effectLst/>
              <a:latin typeface="RBNo3.1 Book" panose="02000000000000000000" pitchFamily="2" charset="0"/>
            </a:endParaRPr>
          </a:p>
        </p:txBody>
      </p:sp>
    </p:spTree>
    <p:extLst>
      <p:ext uri="{BB962C8B-B14F-4D97-AF65-F5344CB8AC3E}">
        <p14:creationId xmlns:p14="http://schemas.microsoft.com/office/powerpoint/2010/main" val="111645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0A66DD0-D800-7540-8C4D-248DD2CB76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9711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02A8BD-ADF8-4A43-9EC6-677564C2C4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060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7B5FD0A-1715-7A41-82E2-DECE5470FF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401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E6607E7-263B-5B46-9DCC-B6A3606FCE8E}"/>
              </a:ext>
            </a:extLst>
          </p:cNvPr>
          <p:cNvPicPr>
            <a:picLocks noChangeAspect="1"/>
          </p:cNvPicPr>
          <p:nvPr/>
        </p:nvPicPr>
        <p:blipFill>
          <a:blip r:embed="rId3"/>
          <a:stretch>
            <a:fillRect/>
          </a:stretch>
        </p:blipFill>
        <p:spPr>
          <a:xfrm>
            <a:off x="0" y="0"/>
            <a:ext cx="12192000" cy="6858000"/>
          </a:xfrm>
          <a:prstGeom prst="rect">
            <a:avLst/>
          </a:prstGeom>
        </p:spPr>
      </p:pic>
      <p:sp>
        <p:nvSpPr>
          <p:cNvPr id="4" name="Marcador de contenido 2">
            <a:extLst>
              <a:ext uri="{FF2B5EF4-FFF2-40B4-BE49-F238E27FC236}">
                <a16:creationId xmlns:a16="http://schemas.microsoft.com/office/drawing/2014/main" id="{74891C6B-F341-4D40-A49B-E083056D8E45}"/>
              </a:ext>
            </a:extLst>
          </p:cNvPr>
          <p:cNvSpPr txBox="1">
            <a:spLocks/>
          </p:cNvSpPr>
          <p:nvPr/>
        </p:nvSpPr>
        <p:spPr>
          <a:xfrm>
            <a:off x="1986606" y="3963834"/>
            <a:ext cx="4408295" cy="2902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PE" sz="1300" b="0" i="0" dirty="0">
                <a:solidFill>
                  <a:srgbClr val="374151"/>
                </a:solidFill>
                <a:effectLst/>
                <a:latin typeface="RBNo3.1 Book" panose="02000000000000000000" pitchFamily="2" charset="0"/>
              </a:rPr>
              <a:t>Nuestra solución de urea automotriz, Vistony Air Blue DEF; DEF (Diesel Exhaust Fluid), es un componente esencial en el sistema de reducción catalítica selectiva (SCR) utilizado en vehículos diésel modernos. Con la evolución de las regulaciones ambientales, especialmente en relación con las emisiones de óxidos de nitrógeno (NOx), la solución de urea automotriz es una forma efectiva para reducir la contaminación del aire y mejorar la eficiencia del combustible. </a:t>
            </a:r>
          </a:p>
        </p:txBody>
      </p:sp>
      <p:sp>
        <p:nvSpPr>
          <p:cNvPr id="3" name="Marcador de contenido 2">
            <a:extLst>
              <a:ext uri="{FF2B5EF4-FFF2-40B4-BE49-F238E27FC236}">
                <a16:creationId xmlns:a16="http://schemas.microsoft.com/office/drawing/2014/main" id="{E484221D-8E12-6B42-BB7B-744FB70309DD}"/>
              </a:ext>
            </a:extLst>
          </p:cNvPr>
          <p:cNvSpPr txBox="1">
            <a:spLocks/>
          </p:cNvSpPr>
          <p:nvPr/>
        </p:nvSpPr>
        <p:spPr>
          <a:xfrm>
            <a:off x="1986606" y="3642850"/>
            <a:ext cx="4577408" cy="3209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buSzPts val="1200"/>
            </a:pPr>
            <a:r>
              <a:rPr lang="es-PE" sz="1600" b="1" kern="0" dirty="0">
                <a:solidFill>
                  <a:srgbClr val="1B313B"/>
                </a:solidFill>
                <a:latin typeface="RBNo3.1 Black" panose="02000000000000000000" pitchFamily="2" charset="0"/>
                <a:ea typeface="Times New Roman" panose="02020603050405020304" pitchFamily="18" charset="0"/>
                <a:cs typeface="Calibri" panose="020F0502020204030204" pitchFamily="34" charset="0"/>
              </a:rPr>
              <a:t>1.  RESUMEN EJECUTIVO</a:t>
            </a:r>
            <a:endParaRPr lang="es-PE" sz="1300" dirty="0">
              <a:solidFill>
                <a:srgbClr val="1B313B"/>
              </a:solidFill>
              <a:latin typeface="RBNo3.1 Book" panose="02000000000000000000" pitchFamily="2" charset="0"/>
            </a:endParaRPr>
          </a:p>
        </p:txBody>
      </p:sp>
      <p:sp>
        <p:nvSpPr>
          <p:cNvPr id="11" name="Marcador de contenido 2">
            <a:extLst>
              <a:ext uri="{FF2B5EF4-FFF2-40B4-BE49-F238E27FC236}">
                <a16:creationId xmlns:a16="http://schemas.microsoft.com/office/drawing/2014/main" id="{CF464915-25CE-5B48-9F4C-073498CEC68E}"/>
              </a:ext>
            </a:extLst>
          </p:cNvPr>
          <p:cNvSpPr txBox="1">
            <a:spLocks/>
          </p:cNvSpPr>
          <p:nvPr/>
        </p:nvSpPr>
        <p:spPr>
          <a:xfrm>
            <a:off x="6506987" y="3943724"/>
            <a:ext cx="4996754" cy="2026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700"/>
              </a:spcBef>
              <a:buNone/>
            </a:pPr>
            <a:r>
              <a:rPr lang="es-PE" sz="1300" b="1" u="sng" dirty="0">
                <a:solidFill>
                  <a:srgbClr val="374151"/>
                </a:solidFill>
                <a:latin typeface="RBNo3.1 Bold" panose="02000000000000000000" pitchFamily="2" charset="0"/>
              </a:rPr>
              <a:t>P</a:t>
            </a:r>
            <a:r>
              <a:rPr lang="es-PE" sz="1300" b="1" u="sng" dirty="0">
                <a:solidFill>
                  <a:srgbClr val="374151"/>
                </a:solidFill>
                <a:effectLst/>
                <a:latin typeface="RBNo3.1 Bold" panose="02000000000000000000" pitchFamily="2" charset="0"/>
              </a:rPr>
              <a:t>rincipales beneficios:</a:t>
            </a:r>
          </a:p>
          <a:p>
            <a:pPr marL="0" indent="0" algn="just">
              <a:lnSpc>
                <a:spcPct val="100000"/>
              </a:lnSpc>
              <a:spcBef>
                <a:spcPts val="700"/>
              </a:spcBef>
              <a:buNone/>
            </a:pPr>
            <a:r>
              <a:rPr lang="es-PE" sz="1300" b="1" dirty="0">
                <a:solidFill>
                  <a:srgbClr val="374151"/>
                </a:solidFill>
                <a:effectLst/>
                <a:latin typeface="RBNo3.1 Black" panose="02000000000000000000" pitchFamily="2" charset="0"/>
              </a:rPr>
              <a:t>Reducción de emisiones:</a:t>
            </a:r>
            <a:endParaRPr lang="es-PE" sz="1300" b="1" dirty="0">
              <a:solidFill>
                <a:srgbClr val="374151"/>
              </a:solidFill>
              <a:latin typeface="RBNo3.1 Black" panose="02000000000000000000" pitchFamily="2" charset="0"/>
            </a:endParaRPr>
          </a:p>
          <a:p>
            <a:pPr marL="0" indent="0" algn="just">
              <a:lnSpc>
                <a:spcPct val="100000"/>
              </a:lnSpc>
              <a:spcBef>
                <a:spcPts val="0"/>
              </a:spcBef>
              <a:buNone/>
            </a:pPr>
            <a:r>
              <a:rPr lang="es-PE" sz="1300" b="0" i="0" dirty="0">
                <a:solidFill>
                  <a:srgbClr val="374151"/>
                </a:solidFill>
                <a:effectLst/>
                <a:latin typeface="RBNo3.1 Book" panose="02000000000000000000" pitchFamily="2" charset="0"/>
              </a:rPr>
              <a:t>Vistony Air Blue DEF, utilizado en sistemas SCR, reduce las emisiones de NOx, promoviendo un aire más limpio y garantizando el cumplimiento de regulaciones ambientales.</a:t>
            </a:r>
          </a:p>
          <a:p>
            <a:pPr marL="0" indent="0" algn="just">
              <a:lnSpc>
                <a:spcPct val="100000"/>
              </a:lnSpc>
              <a:spcBef>
                <a:spcPts val="700"/>
              </a:spcBef>
              <a:buNone/>
            </a:pPr>
            <a:r>
              <a:rPr lang="es-PE" sz="1300" b="1" dirty="0">
                <a:solidFill>
                  <a:srgbClr val="374151"/>
                </a:solidFill>
                <a:effectLst/>
                <a:latin typeface="RBNo3.1 Black" panose="02000000000000000000" pitchFamily="2" charset="0"/>
              </a:rPr>
              <a:t>Eficiencia de </a:t>
            </a:r>
            <a:r>
              <a:rPr lang="es-PE" sz="1300" b="1" dirty="0" err="1">
                <a:solidFill>
                  <a:srgbClr val="374151"/>
                </a:solidFill>
                <a:effectLst/>
                <a:latin typeface="RBNo3.1 Black" panose="02000000000000000000" pitchFamily="2" charset="0"/>
              </a:rPr>
              <a:t>eombustible</a:t>
            </a:r>
            <a:r>
              <a:rPr lang="es-PE" sz="1300" b="1" dirty="0">
                <a:solidFill>
                  <a:srgbClr val="374151"/>
                </a:solidFill>
                <a:effectLst/>
                <a:latin typeface="RBNo3.1 Black" panose="02000000000000000000" pitchFamily="2" charset="0"/>
              </a:rPr>
              <a:t>:</a:t>
            </a:r>
            <a:endParaRPr lang="es-PE" sz="1300" b="1" dirty="0">
              <a:solidFill>
                <a:srgbClr val="374151"/>
              </a:solidFill>
              <a:latin typeface="RBNo3.1 Black" panose="02000000000000000000" pitchFamily="2" charset="0"/>
            </a:endParaRPr>
          </a:p>
          <a:p>
            <a:pPr marL="0" indent="0" algn="just">
              <a:lnSpc>
                <a:spcPct val="100000"/>
              </a:lnSpc>
              <a:spcBef>
                <a:spcPts val="0"/>
              </a:spcBef>
              <a:buNone/>
            </a:pPr>
            <a:r>
              <a:rPr lang="es-PE" sz="1300" b="0" i="0" dirty="0">
                <a:solidFill>
                  <a:srgbClr val="374151"/>
                </a:solidFill>
                <a:effectLst/>
                <a:latin typeface="RBNo3.1 Book" panose="02000000000000000000" pitchFamily="2" charset="0"/>
              </a:rPr>
              <a:t>La disminución de NOx no solo beneficia el medio ambiente, sino que también mejora la eficiencia del combustible y el rendimiento general del motor.</a:t>
            </a:r>
          </a:p>
        </p:txBody>
      </p:sp>
    </p:spTree>
    <p:extLst>
      <p:ext uri="{BB962C8B-B14F-4D97-AF65-F5344CB8AC3E}">
        <p14:creationId xmlns:p14="http://schemas.microsoft.com/office/powerpoint/2010/main" val="347112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D0D238C-5AAF-AC44-A7B5-9BF0E32CC4D9}"/>
              </a:ext>
            </a:extLst>
          </p:cNvPr>
          <p:cNvPicPr>
            <a:picLocks noChangeAspect="1"/>
          </p:cNvPicPr>
          <p:nvPr/>
        </p:nvPicPr>
        <p:blipFill>
          <a:blip r:embed="rId3"/>
          <a:stretch>
            <a:fill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CFBB19D8-A8A4-574A-B97B-305C4B5F87BC}"/>
              </a:ext>
            </a:extLst>
          </p:cNvPr>
          <p:cNvSpPr txBox="1">
            <a:spLocks/>
          </p:cNvSpPr>
          <p:nvPr/>
        </p:nvSpPr>
        <p:spPr>
          <a:xfrm>
            <a:off x="560439" y="2161052"/>
            <a:ext cx="5344815" cy="38031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800"/>
              </a:spcBef>
              <a:buNone/>
            </a:pPr>
            <a:r>
              <a:rPr lang="es-PE" sz="1300" dirty="0">
                <a:solidFill>
                  <a:srgbClr val="374151"/>
                </a:solidFill>
                <a:effectLst/>
                <a:latin typeface="RBNo3.1 Book" panose="02000000000000000000" pitchFamily="2" charset="0"/>
              </a:rPr>
              <a:t>Hoy en día los automóviles, camiones y otras aplicaciones que usan motores diésel deben cumplir con Euro IV, V, VI y EPA (Agencia de Protección Ambiental) 2010 para la protección de nuestra salud y el medio ambiente. Para cumplir con estos requisitos, muchos fabricantes de motores diésel utilizan la reducción catalítica selectiva (SCR), una tecnología de postratamiento de emisiones que en conjunto con la solución de urea automotriz reducen drásticamente las emisiones nocivas (NOx).</a:t>
            </a:r>
          </a:p>
          <a:p>
            <a:pPr marL="0" indent="0" algn="just">
              <a:lnSpc>
                <a:spcPct val="100000"/>
              </a:lnSpc>
              <a:spcBef>
                <a:spcPts val="800"/>
              </a:spcBef>
              <a:buNone/>
            </a:pPr>
            <a:r>
              <a:rPr lang="es-PE" sz="1300" dirty="0">
                <a:solidFill>
                  <a:srgbClr val="374151"/>
                </a:solidFill>
                <a:effectLst/>
                <a:latin typeface="RBNo3.1 Book" panose="02000000000000000000" pitchFamily="2" charset="0"/>
              </a:rPr>
              <a:t>La tendencia de especificaciones de presencia de material </a:t>
            </a:r>
            <a:r>
              <a:rPr lang="es-PE" sz="1300" dirty="0">
                <a:solidFill>
                  <a:srgbClr val="374151"/>
                </a:solidFill>
                <a:latin typeface="RBNo3.1 Book" panose="02000000000000000000" pitchFamily="2" charset="0"/>
              </a:rPr>
              <a:t>p</a:t>
            </a:r>
            <a:r>
              <a:rPr lang="es-PE" sz="1300" dirty="0">
                <a:solidFill>
                  <a:srgbClr val="374151"/>
                </a:solidFill>
                <a:effectLst/>
                <a:latin typeface="RBNo3.1 Book" panose="02000000000000000000" pitchFamily="2" charset="0"/>
              </a:rPr>
              <a:t>articulado y NOx tiende a cero.</a:t>
            </a:r>
          </a:p>
          <a:p>
            <a:pPr marL="0" indent="0" algn="just">
              <a:lnSpc>
                <a:spcPct val="100000"/>
              </a:lnSpc>
              <a:spcBef>
                <a:spcPts val="800"/>
              </a:spcBef>
              <a:buNone/>
            </a:pPr>
            <a:r>
              <a:rPr lang="es-PE" sz="1300" dirty="0">
                <a:solidFill>
                  <a:srgbClr val="374151"/>
                </a:solidFill>
                <a:effectLst/>
                <a:latin typeface="RBNo3.1 Book" panose="02000000000000000000" pitchFamily="2" charset="0"/>
              </a:rPr>
              <a:t>Para el mercado peruano tenemos vigente la norma Euro 5; la norma Euro 6 estuvo programado para su ingreso al país para el primer trimestre del año 2024 pero se puede prorrogar por dos años más </a:t>
            </a:r>
            <a:r>
              <a:rPr lang="es-PE" sz="1300" baseline="30000" dirty="0">
                <a:solidFill>
                  <a:srgbClr val="374151"/>
                </a:solidFill>
                <a:effectLst/>
                <a:latin typeface="RBNo3.1 Book" panose="02000000000000000000" pitchFamily="2" charset="0"/>
              </a:rPr>
              <a:t>(1)</a:t>
            </a:r>
            <a:r>
              <a:rPr lang="es-PE" sz="1300" dirty="0">
                <a:solidFill>
                  <a:srgbClr val="374151"/>
                </a:solidFill>
                <a:effectLst/>
                <a:latin typeface="RBNo3.1 Book" panose="02000000000000000000" pitchFamily="2" charset="0"/>
              </a:rPr>
              <a:t>; la implementación de Euro 6 conlleva a tener combustibles con un contenido de azufre con 15 ppm (partes por millón) como máximo.</a:t>
            </a:r>
          </a:p>
        </p:txBody>
      </p:sp>
      <p:sp>
        <p:nvSpPr>
          <p:cNvPr id="7" name="Marcador de contenido 2">
            <a:extLst>
              <a:ext uri="{FF2B5EF4-FFF2-40B4-BE49-F238E27FC236}">
                <a16:creationId xmlns:a16="http://schemas.microsoft.com/office/drawing/2014/main" id="{58B6A47E-D58F-FB46-A729-16B3F1930B3A}"/>
              </a:ext>
            </a:extLst>
          </p:cNvPr>
          <p:cNvSpPr txBox="1">
            <a:spLocks/>
          </p:cNvSpPr>
          <p:nvPr/>
        </p:nvSpPr>
        <p:spPr>
          <a:xfrm>
            <a:off x="560440" y="1840068"/>
            <a:ext cx="4577408" cy="3209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buSzPts val="1200"/>
            </a:pPr>
            <a:r>
              <a:rPr lang="es-PE" sz="1600" b="1" kern="0" dirty="0">
                <a:solidFill>
                  <a:srgbClr val="1B313B"/>
                </a:solidFill>
                <a:latin typeface="RBNo3.1 Black" panose="02000000000000000000" pitchFamily="2" charset="0"/>
                <a:ea typeface="Times New Roman" panose="02020603050405020304" pitchFamily="18" charset="0"/>
                <a:cs typeface="Calibri" panose="020F0502020204030204" pitchFamily="34" charset="0"/>
              </a:rPr>
              <a:t>2.  APLICACIONES</a:t>
            </a:r>
            <a:endParaRPr lang="es-PE" sz="1300" dirty="0">
              <a:solidFill>
                <a:srgbClr val="1B313B"/>
              </a:solidFill>
              <a:latin typeface="RBNo3.1 Book" panose="02000000000000000000" pitchFamily="2" charset="0"/>
            </a:endParaRPr>
          </a:p>
        </p:txBody>
      </p:sp>
      <p:sp>
        <p:nvSpPr>
          <p:cNvPr id="4" name="CuadroTexto 3">
            <a:extLst>
              <a:ext uri="{FF2B5EF4-FFF2-40B4-BE49-F238E27FC236}">
                <a16:creationId xmlns:a16="http://schemas.microsoft.com/office/drawing/2014/main" id="{EAAE58C9-B098-3546-BBC8-0278B153FFB0}"/>
              </a:ext>
            </a:extLst>
          </p:cNvPr>
          <p:cNvSpPr txBox="1"/>
          <p:nvPr/>
        </p:nvSpPr>
        <p:spPr>
          <a:xfrm>
            <a:off x="6129430" y="5119843"/>
            <a:ext cx="3374431" cy="523220"/>
          </a:xfrm>
          <a:prstGeom prst="rect">
            <a:avLst/>
          </a:prstGeom>
          <a:noFill/>
        </p:spPr>
        <p:txBody>
          <a:bodyPr wrap="square" rtlCol="0">
            <a:spAutoFit/>
          </a:bodyPr>
          <a:lstStyle/>
          <a:p>
            <a:r>
              <a:rPr lang="es-MX" sz="1200" u="sng" baseline="300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(1) https://larepublica.pe/economia/2023/12/09/euro-6-retrasaria-su-ingreso-al-peru-hasta-octubre-del-2025-petroperu-repsol-minem-nrt-533241</a:t>
            </a:r>
            <a:endParaRPr lang="es-PE" sz="1200" baseline="30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s-PE" sz="1200" dirty="0"/>
          </a:p>
        </p:txBody>
      </p:sp>
      <p:sp>
        <p:nvSpPr>
          <p:cNvPr id="9" name="CuadroTexto 8">
            <a:extLst>
              <a:ext uri="{FF2B5EF4-FFF2-40B4-BE49-F238E27FC236}">
                <a16:creationId xmlns:a16="http://schemas.microsoft.com/office/drawing/2014/main" id="{5053F558-DFE6-BB45-BFB2-46A09BA1FC85}"/>
              </a:ext>
            </a:extLst>
          </p:cNvPr>
          <p:cNvSpPr txBox="1"/>
          <p:nvPr/>
        </p:nvSpPr>
        <p:spPr>
          <a:xfrm>
            <a:off x="6129430" y="4772389"/>
            <a:ext cx="2790397" cy="200055"/>
          </a:xfrm>
          <a:prstGeom prst="rect">
            <a:avLst/>
          </a:prstGeom>
          <a:noFill/>
        </p:spPr>
        <p:txBody>
          <a:bodyPr wrap="square" rtlCol="0">
            <a:spAutoFit/>
          </a:bodyPr>
          <a:lstStyle/>
          <a:p>
            <a:r>
              <a:rPr lang="es-PE" sz="700" dirty="0">
                <a:solidFill>
                  <a:srgbClr val="374151"/>
                </a:solidFill>
                <a:effectLst/>
                <a:latin typeface="RBNo3.1 Book" panose="02000000000000000000" pitchFamily="2" charset="0"/>
              </a:rPr>
              <a:t>Fuente: API información y requerimientos</a:t>
            </a:r>
            <a:endParaRPr lang="es-PE" sz="700" dirty="0"/>
          </a:p>
        </p:txBody>
      </p:sp>
    </p:spTree>
    <p:extLst>
      <p:ext uri="{BB962C8B-B14F-4D97-AF65-F5344CB8AC3E}">
        <p14:creationId xmlns:p14="http://schemas.microsoft.com/office/powerpoint/2010/main" val="189549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B232764-A578-AE4D-A6B9-A9FFF1E0D5FD}"/>
              </a:ext>
            </a:extLst>
          </p:cNvPr>
          <p:cNvPicPr>
            <a:picLocks noChangeAspect="1"/>
          </p:cNvPicPr>
          <p:nvPr/>
        </p:nvPicPr>
        <p:blipFill>
          <a:blip r:embed="rId3"/>
          <a:stretch>
            <a:fillRect/>
          </a:stretch>
        </p:blipFill>
        <p:spPr>
          <a:xfrm>
            <a:off x="0" y="11799"/>
            <a:ext cx="12192000" cy="6858000"/>
          </a:xfrm>
          <a:prstGeom prst="rect">
            <a:avLst/>
          </a:prstGeom>
        </p:spPr>
      </p:pic>
      <p:sp>
        <p:nvSpPr>
          <p:cNvPr id="3" name="Rectángulo 2">
            <a:extLst>
              <a:ext uri="{FF2B5EF4-FFF2-40B4-BE49-F238E27FC236}">
                <a16:creationId xmlns:a16="http://schemas.microsoft.com/office/drawing/2014/main" id="{5E3F34D5-A338-E240-8749-B6F439D61E93}"/>
              </a:ext>
            </a:extLst>
          </p:cNvPr>
          <p:cNvSpPr/>
          <p:nvPr/>
        </p:nvSpPr>
        <p:spPr>
          <a:xfrm>
            <a:off x="6153027" y="613533"/>
            <a:ext cx="5675180" cy="5156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a:extLst>
              <a:ext uri="{FF2B5EF4-FFF2-40B4-BE49-F238E27FC236}">
                <a16:creationId xmlns:a16="http://schemas.microsoft.com/office/drawing/2014/main" id="{F96C477C-351A-AB4B-8BD8-2A5E6506F43A}"/>
              </a:ext>
            </a:extLst>
          </p:cNvPr>
          <p:cNvSpPr txBox="1"/>
          <p:nvPr/>
        </p:nvSpPr>
        <p:spPr>
          <a:xfrm>
            <a:off x="6231684" y="953831"/>
            <a:ext cx="5321217" cy="1795363"/>
          </a:xfrm>
          <a:prstGeom prst="rect">
            <a:avLst/>
          </a:prstGeom>
          <a:noFill/>
        </p:spPr>
        <p:txBody>
          <a:bodyPr wrap="square" rtlCol="0">
            <a:spAutoFit/>
          </a:bodyPr>
          <a:lstStyle/>
          <a:p>
            <a:pPr algn="just"/>
            <a:r>
              <a:rPr lang="es-PE" sz="1300" b="1" dirty="0">
                <a:solidFill>
                  <a:srgbClr val="374151"/>
                </a:solidFill>
                <a:effectLst/>
                <a:latin typeface="RBNo3.1 Black" panose="02000000000000000000" pitchFamily="2" charset="0"/>
              </a:rPr>
              <a:t>3.2  ¿Cómo se forma el Nox?</a:t>
            </a:r>
          </a:p>
          <a:p>
            <a:pPr algn="just">
              <a:spcBef>
                <a:spcPts val="800"/>
              </a:spcBef>
            </a:pPr>
            <a:r>
              <a:rPr lang="es-PE" sz="1300" dirty="0">
                <a:solidFill>
                  <a:srgbClr val="1B2C37"/>
                </a:solidFill>
                <a:effectLst/>
                <a:latin typeface="RBNo3.1 Book" panose="02000000000000000000" pitchFamily="2" charset="0"/>
              </a:rPr>
              <a:t>En el motor de combustión interna el aire que ingresa (necesario para la realización de la combustión propiamente dicha) es sometido a temperaturas elevadas llegando a ser mayores a 1,200°C lo que permite la combinación del nitrógeno y oxígeno formando óxidos de nitrógeno (NOx) que son un grupo de gases compuestos por óxidos nítricos (NO) y dióxido de nitrógeno (NO2).</a:t>
            </a:r>
          </a:p>
        </p:txBody>
      </p:sp>
      <p:pic>
        <p:nvPicPr>
          <p:cNvPr id="6" name="Imagen 5">
            <a:extLst>
              <a:ext uri="{FF2B5EF4-FFF2-40B4-BE49-F238E27FC236}">
                <a16:creationId xmlns:a16="http://schemas.microsoft.com/office/drawing/2014/main" id="{72A07310-3195-0542-9A8E-AFEAD2D6A7F4}"/>
              </a:ext>
            </a:extLst>
          </p:cNvPr>
          <p:cNvPicPr>
            <a:picLocks noChangeAspect="1"/>
          </p:cNvPicPr>
          <p:nvPr/>
        </p:nvPicPr>
        <p:blipFill rotWithShape="1">
          <a:blip r:embed="rId3"/>
          <a:srcRect l="52363" t="61262" r="4475" b="16028"/>
          <a:stretch/>
        </p:blipFill>
        <p:spPr>
          <a:xfrm>
            <a:off x="6290676" y="2926851"/>
            <a:ext cx="5262225" cy="1557430"/>
          </a:xfrm>
          <a:prstGeom prst="rect">
            <a:avLst/>
          </a:prstGeom>
        </p:spPr>
      </p:pic>
      <p:sp>
        <p:nvSpPr>
          <p:cNvPr id="10" name="Rectángulo 9">
            <a:extLst>
              <a:ext uri="{FF2B5EF4-FFF2-40B4-BE49-F238E27FC236}">
                <a16:creationId xmlns:a16="http://schemas.microsoft.com/office/drawing/2014/main" id="{D7C63CD0-A3F4-304D-83EF-B8C4D0D7E470}"/>
              </a:ext>
            </a:extLst>
          </p:cNvPr>
          <p:cNvSpPr/>
          <p:nvPr/>
        </p:nvSpPr>
        <p:spPr>
          <a:xfrm>
            <a:off x="503412" y="1640022"/>
            <a:ext cx="5567025" cy="154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Marcador de contenido 2">
            <a:extLst>
              <a:ext uri="{FF2B5EF4-FFF2-40B4-BE49-F238E27FC236}">
                <a16:creationId xmlns:a16="http://schemas.microsoft.com/office/drawing/2014/main" id="{422925C1-848F-AB4B-A394-75C4A0CE7E73}"/>
              </a:ext>
            </a:extLst>
          </p:cNvPr>
          <p:cNvSpPr txBox="1">
            <a:spLocks/>
          </p:cNvSpPr>
          <p:nvPr/>
        </p:nvSpPr>
        <p:spPr>
          <a:xfrm>
            <a:off x="560440" y="1640022"/>
            <a:ext cx="4577408" cy="3209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buSzPts val="1200"/>
            </a:pPr>
            <a:r>
              <a:rPr lang="es-PE" sz="1600" b="1" kern="0" dirty="0">
                <a:solidFill>
                  <a:srgbClr val="1B313B"/>
                </a:solidFill>
                <a:latin typeface="RBNo3.1 Black" panose="02000000000000000000" pitchFamily="2" charset="0"/>
                <a:ea typeface="Times New Roman" panose="02020603050405020304" pitchFamily="18" charset="0"/>
                <a:cs typeface="Calibri" panose="020F0502020204030204" pitchFamily="34" charset="0"/>
              </a:rPr>
              <a:t>3.  DETALLES TÉCNICOS</a:t>
            </a:r>
            <a:endParaRPr lang="es-PE" sz="1300" dirty="0">
              <a:solidFill>
                <a:srgbClr val="1B313B"/>
              </a:solidFill>
              <a:latin typeface="RBNo3.1 Book" panose="02000000000000000000" pitchFamily="2" charset="0"/>
            </a:endParaRPr>
          </a:p>
        </p:txBody>
      </p:sp>
      <p:sp>
        <p:nvSpPr>
          <p:cNvPr id="7" name="Marcador de contenido 2">
            <a:extLst>
              <a:ext uri="{FF2B5EF4-FFF2-40B4-BE49-F238E27FC236}">
                <a16:creationId xmlns:a16="http://schemas.microsoft.com/office/drawing/2014/main" id="{4508C936-57A4-954F-A173-3BC931A588A9}"/>
              </a:ext>
            </a:extLst>
          </p:cNvPr>
          <p:cNvSpPr txBox="1">
            <a:spLocks/>
          </p:cNvSpPr>
          <p:nvPr/>
        </p:nvSpPr>
        <p:spPr>
          <a:xfrm>
            <a:off x="560439" y="1961006"/>
            <a:ext cx="5478535" cy="102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800"/>
              </a:spcBef>
              <a:buNone/>
            </a:pPr>
            <a:r>
              <a:rPr lang="es-PE" sz="1300" b="1" dirty="0">
                <a:solidFill>
                  <a:srgbClr val="374151"/>
                </a:solidFill>
                <a:effectLst/>
                <a:latin typeface="RBNo3.1 Black" panose="02000000000000000000" pitchFamily="2" charset="0"/>
              </a:rPr>
              <a:t>3.1  Composición de los gases de escape</a:t>
            </a:r>
          </a:p>
          <a:p>
            <a:pPr marL="0" indent="0" algn="just">
              <a:lnSpc>
                <a:spcPct val="100000"/>
              </a:lnSpc>
              <a:spcBef>
                <a:spcPts val="800"/>
              </a:spcBef>
              <a:buNone/>
            </a:pPr>
            <a:r>
              <a:rPr lang="es-PE" sz="1300" dirty="0">
                <a:solidFill>
                  <a:srgbClr val="374151"/>
                </a:solidFill>
                <a:effectLst/>
                <a:latin typeface="RBNo3.1 Book" panose="02000000000000000000" pitchFamily="2" charset="0"/>
              </a:rPr>
              <a:t>La combustión de un motor, contienen sustancias inofensivas como oxígeno, vapor de agua, nitrógeno. También otras sustancias nocivas como hidrocarburos, plomo u óxidos de nitrógeno.</a:t>
            </a:r>
          </a:p>
        </p:txBody>
      </p:sp>
      <p:sp>
        <p:nvSpPr>
          <p:cNvPr id="4" name="CuadroTexto 3">
            <a:extLst>
              <a:ext uri="{FF2B5EF4-FFF2-40B4-BE49-F238E27FC236}">
                <a16:creationId xmlns:a16="http://schemas.microsoft.com/office/drawing/2014/main" id="{CF4D3EE0-BEB8-D947-B3E1-F10F1FDDAE3E}"/>
              </a:ext>
            </a:extLst>
          </p:cNvPr>
          <p:cNvSpPr txBox="1"/>
          <p:nvPr/>
        </p:nvSpPr>
        <p:spPr>
          <a:xfrm>
            <a:off x="6231684" y="4661938"/>
            <a:ext cx="5321217" cy="1292662"/>
          </a:xfrm>
          <a:prstGeom prst="rect">
            <a:avLst/>
          </a:prstGeom>
          <a:noFill/>
        </p:spPr>
        <p:txBody>
          <a:bodyPr wrap="square" rtlCol="0">
            <a:spAutoFit/>
          </a:bodyPr>
          <a:lstStyle/>
          <a:p>
            <a:pPr algn="just"/>
            <a:r>
              <a:rPr lang="es-PE" sz="1300" dirty="0">
                <a:solidFill>
                  <a:srgbClr val="1B2C37"/>
                </a:solidFill>
                <a:effectLst/>
                <a:latin typeface="RBNo3.1 Book" panose="02000000000000000000" pitchFamily="2" charset="0"/>
                <a:ea typeface="Calibri" panose="020F0502020204030204" pitchFamily="34" charset="0"/>
                <a:cs typeface="Times New Roman" panose="02020603050405020304" pitchFamily="18" charset="0"/>
              </a:rPr>
              <a:t>Los  NOx se consideran el tercer gas (gases) que más contribuye al calentamiento global. </a:t>
            </a:r>
            <a:r>
              <a:rPr lang="es-PE" sz="1300" dirty="0">
                <a:solidFill>
                  <a:srgbClr val="1B2C37"/>
                </a:solidFill>
                <a:effectLst/>
                <a:latin typeface="RBNo3.1 Book" panose="02000000000000000000" pitchFamily="2" charset="0"/>
              </a:rPr>
              <a:t>Estos son tóxicos para el ser humano y el medio ambiente, en las personas pueden producir espasmos, dilatación de tejidos de la garganta y vías respiratorias.</a:t>
            </a:r>
          </a:p>
          <a:p>
            <a:pPr algn="just"/>
            <a:endParaRPr lang="es-PE" sz="1300" dirty="0">
              <a:solidFill>
                <a:srgbClr val="1B2C37"/>
              </a:solidFill>
              <a:effectLst/>
              <a:latin typeface="RBNo3.1 Book" panose="02000000000000000000" pitchFamily="2" charset="0"/>
              <a:ea typeface="Calibri" panose="020F0502020204030204" pitchFamily="34" charset="0"/>
              <a:cs typeface="Times New Roman" panose="02020603050405020304" pitchFamily="18" charset="0"/>
            </a:endParaRPr>
          </a:p>
          <a:p>
            <a:pPr algn="just"/>
            <a:endParaRPr lang="es-PE" sz="1300" dirty="0">
              <a:solidFill>
                <a:srgbClr val="1B2C37"/>
              </a:solidFill>
              <a:latin typeface="RBNo3.1 Book" panose="02000000000000000000" pitchFamily="2" charset="0"/>
            </a:endParaRPr>
          </a:p>
        </p:txBody>
      </p:sp>
    </p:spTree>
    <p:extLst>
      <p:ext uri="{BB962C8B-B14F-4D97-AF65-F5344CB8AC3E}">
        <p14:creationId xmlns:p14="http://schemas.microsoft.com/office/powerpoint/2010/main" val="3073440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6BCF214-C126-1C41-AFB9-AE04C6B7B898}"/>
              </a:ext>
            </a:extLst>
          </p:cNvPr>
          <p:cNvPicPr>
            <a:picLocks noChangeAspect="1"/>
          </p:cNvPicPr>
          <p:nvPr/>
        </p:nvPicPr>
        <p:blipFill>
          <a:blip r:embed="rId2"/>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500D04FD-9A07-A345-9BAD-396CBE8A25E9}"/>
              </a:ext>
            </a:extLst>
          </p:cNvPr>
          <p:cNvSpPr txBox="1"/>
          <p:nvPr/>
        </p:nvSpPr>
        <p:spPr>
          <a:xfrm>
            <a:off x="560441" y="1999883"/>
            <a:ext cx="4341924" cy="3293209"/>
          </a:xfrm>
          <a:prstGeom prst="rect">
            <a:avLst/>
          </a:prstGeom>
          <a:noFill/>
        </p:spPr>
        <p:txBody>
          <a:bodyPr wrap="square" rtlCol="0">
            <a:spAutoFit/>
          </a:bodyPr>
          <a:lstStyle/>
          <a:p>
            <a:pPr algn="just"/>
            <a:r>
              <a:rPr lang="es-PE" sz="1300" b="1" dirty="0">
                <a:solidFill>
                  <a:srgbClr val="1B2C37"/>
                </a:solidFill>
                <a:effectLst/>
                <a:latin typeface="RBNo3.1 Black" panose="02000000000000000000" pitchFamily="2" charset="0"/>
              </a:rPr>
              <a:t>3.3  Componentes de sistemas postratamiento</a:t>
            </a:r>
          </a:p>
          <a:p>
            <a:pPr algn="just"/>
            <a:r>
              <a:rPr lang="es-PE" sz="1300" b="1" dirty="0">
                <a:solidFill>
                  <a:srgbClr val="1B2C37"/>
                </a:solidFill>
                <a:latin typeface="RBNo3.1 Black" panose="02000000000000000000" pitchFamily="2" charset="0"/>
              </a:rPr>
              <a:t>         </a:t>
            </a:r>
            <a:r>
              <a:rPr lang="es-PE" sz="1300" b="1" dirty="0">
                <a:solidFill>
                  <a:srgbClr val="1B2C37"/>
                </a:solidFill>
                <a:effectLst/>
                <a:latin typeface="RBNo3.1 Black" panose="02000000000000000000" pitchFamily="2" charset="0"/>
              </a:rPr>
              <a:t>para motores diesel</a:t>
            </a:r>
          </a:p>
          <a:p>
            <a:pPr algn="just"/>
            <a:endParaRPr lang="es-PE" sz="1300" dirty="0">
              <a:solidFill>
                <a:srgbClr val="1B2C37"/>
              </a:solidFill>
              <a:effectLst/>
              <a:latin typeface="RBNo3.1 Book" panose="02000000000000000000" pitchFamily="2" charset="0"/>
            </a:endParaRPr>
          </a:p>
          <a:p>
            <a:pPr algn="just"/>
            <a:r>
              <a:rPr lang="es-PE" sz="1300" b="1" dirty="0">
                <a:solidFill>
                  <a:srgbClr val="1B2C37"/>
                </a:solidFill>
                <a:effectLst/>
                <a:latin typeface="RBNo3.1 Black" panose="02000000000000000000" pitchFamily="2" charset="0"/>
              </a:rPr>
              <a:t>Catalizadores: </a:t>
            </a:r>
            <a:r>
              <a:rPr lang="es-PE" sz="1300" dirty="0">
                <a:solidFill>
                  <a:srgbClr val="1B2C37"/>
                </a:solidFill>
                <a:effectLst/>
                <a:latin typeface="RBNo3.1 Book" panose="02000000000000000000" pitchFamily="2" charset="0"/>
              </a:rPr>
              <a:t>Se emplean catalizadores de oxidación convirtiendo el monóxido de carbono (CO) y los hidrocarburos (HC) en dióxido de carbono (CO2).</a:t>
            </a:r>
          </a:p>
          <a:p>
            <a:pPr algn="just"/>
            <a:r>
              <a:rPr lang="es-PE" sz="1300" dirty="0">
                <a:solidFill>
                  <a:srgbClr val="1B2C37"/>
                </a:solidFill>
                <a:effectLst/>
                <a:latin typeface="RBNo3.1 Book" panose="02000000000000000000" pitchFamily="2" charset="0"/>
              </a:rPr>
              <a:t> </a:t>
            </a:r>
          </a:p>
          <a:p>
            <a:pPr algn="just"/>
            <a:r>
              <a:rPr lang="es-PE" sz="1300" b="1" dirty="0">
                <a:solidFill>
                  <a:srgbClr val="1B2C37"/>
                </a:solidFill>
                <a:effectLst/>
                <a:latin typeface="RBNo3.1 Black" panose="02000000000000000000" pitchFamily="2" charset="0"/>
              </a:rPr>
              <a:t>Sondas lambda: </a:t>
            </a:r>
            <a:r>
              <a:rPr lang="es-PE" sz="1300" dirty="0">
                <a:solidFill>
                  <a:srgbClr val="1B2C37"/>
                </a:solidFill>
                <a:effectLst/>
                <a:latin typeface="RBNo3.1 Book" panose="02000000000000000000" pitchFamily="2" charset="0"/>
              </a:rPr>
              <a:t>Se trata de un dispositivo que ayuda a gestionar de manera electrónica la combustión; su función es determinar si la mezcla aire combustible es estequiométrica manteniendo una relación de 14.7 (es decir por cada gramo de combustible debe tenerse 14.7 gramos de aire) enviando señales a la computadora central de la unidad para que regule y cuide esta relación.</a:t>
            </a:r>
          </a:p>
        </p:txBody>
      </p:sp>
    </p:spTree>
    <p:extLst>
      <p:ext uri="{BB962C8B-B14F-4D97-AF65-F5344CB8AC3E}">
        <p14:creationId xmlns:p14="http://schemas.microsoft.com/office/powerpoint/2010/main" val="225515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210D37-86F8-4C46-952B-17616CDD6A40}"/>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2A11B192-559C-2E44-86E5-857035AA0C47}"/>
              </a:ext>
            </a:extLst>
          </p:cNvPr>
          <p:cNvSpPr txBox="1"/>
          <p:nvPr/>
        </p:nvSpPr>
        <p:spPr>
          <a:xfrm>
            <a:off x="560441" y="2299968"/>
            <a:ext cx="3763786" cy="2092881"/>
          </a:xfrm>
          <a:prstGeom prst="rect">
            <a:avLst/>
          </a:prstGeom>
          <a:noFill/>
        </p:spPr>
        <p:txBody>
          <a:bodyPr wrap="square" rtlCol="0">
            <a:spAutoFit/>
          </a:bodyPr>
          <a:lstStyle/>
          <a:p>
            <a:pPr algn="just"/>
            <a:r>
              <a:rPr lang="es-PE" sz="1300" b="1" dirty="0">
                <a:solidFill>
                  <a:srgbClr val="1B2C37"/>
                </a:solidFill>
                <a:effectLst/>
                <a:latin typeface="RBNo3.1 Black" panose="02000000000000000000" pitchFamily="2" charset="0"/>
              </a:rPr>
              <a:t>Válvula de recirculación de gases de escape (EGR): </a:t>
            </a:r>
            <a:r>
              <a:rPr lang="es-PE" sz="1300" dirty="0">
                <a:solidFill>
                  <a:srgbClr val="1B2C37"/>
                </a:solidFill>
                <a:effectLst/>
                <a:latin typeface="RBNo3.1 Book" panose="02000000000000000000" pitchFamily="2" charset="0"/>
              </a:rPr>
              <a:t>Se encuentra ubicada entre el colector de admisión y el escape permitiendo que parte de los gases de escape vuelvan a la cámara de combustión a través del colector de admisión para que se vuelvan a quemar. Esto genera una disminución en la temperatura de combustión lo que incide directamente en la disminución de NOx generado.</a:t>
            </a:r>
          </a:p>
        </p:txBody>
      </p:sp>
    </p:spTree>
    <p:extLst>
      <p:ext uri="{BB962C8B-B14F-4D97-AF65-F5344CB8AC3E}">
        <p14:creationId xmlns:p14="http://schemas.microsoft.com/office/powerpoint/2010/main" val="3716213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019890-B920-A54B-A71E-CED6D0B643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277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1768</Words>
  <Application>Microsoft Macintosh PowerPoint</Application>
  <PresentationFormat>Panorámica</PresentationFormat>
  <Paragraphs>67</Paragraphs>
  <Slides>17</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Calibri</vt:lpstr>
      <vt:lpstr>Calibri Light</vt:lpstr>
      <vt:lpstr>RBNo3.1 Black</vt:lpstr>
      <vt:lpstr>RBNo3.1 Bold</vt:lpstr>
      <vt:lpstr>RBNo3.1 Book</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mso.office19</cp:lastModifiedBy>
  <cp:revision>7</cp:revision>
  <dcterms:created xsi:type="dcterms:W3CDTF">2024-01-23T13:53:59Z</dcterms:created>
  <dcterms:modified xsi:type="dcterms:W3CDTF">2025-11-10T16:57:23Z</dcterms:modified>
</cp:coreProperties>
</file>